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9" r:id="rId3"/>
    <p:sldId id="260" r:id="rId4"/>
    <p:sldId id="261" r:id="rId5"/>
    <p:sldId id="264" r:id="rId6"/>
    <p:sldId id="267" r:id="rId7"/>
    <p:sldId id="268" r:id="rId8"/>
    <p:sldId id="276" r:id="rId9"/>
    <p:sldId id="269" r:id="rId10"/>
    <p:sldId id="271" r:id="rId11"/>
    <p:sldId id="273" r:id="rId12"/>
    <p:sldId id="262" r:id="rId13"/>
    <p:sldId id="270" r:id="rId14"/>
    <p:sldId id="266" r:id="rId15"/>
    <p:sldId id="272" r:id="rId16"/>
    <p:sldId id="274" r:id="rId17"/>
    <p:sldId id="275" r:id="rId18"/>
    <p:sldId id="279" r:id="rId19"/>
    <p:sldId id="263" r:id="rId20"/>
    <p:sldId id="277" r:id="rId21"/>
    <p:sldId id="27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107" d="100"/>
          <a:sy n="107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1DA0-6369-4D7E-9274-FB358B08D475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1358-CD0D-43C7-A7A5-344C29BE15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48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1358-CD0D-43C7-A7A5-344C29BE152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0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Mieux se connaitre, combattre la solitude, inclure ceux qui se sentent un peu seul à la sortie de la messe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Vivre des temps joyeux et festifs ensemble : beauté du buffet et des lieux de louange ou lectio, bons croissants, danse pendant la louange,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 laisser guider par la joie des frères pendant la louange, nourrir par ce que chacun a reçu dans la lectio, habiter plus profondément par la Parole de Dieu que l’on prend le temps de méditer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Mieux comprendre certains symboles ou gestes de la liturgie qui peuvent sembler étranges, se relier à l’Eglise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1358-CD0D-43C7-A7A5-344C29BE152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543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Au départ une initiative pour les parents d’enfant à baptiser, </a:t>
            </a:r>
          </a:p>
          <a:p>
            <a:r>
              <a:rPr lang="fr-FR" dirty="0"/>
              <a:t>Puis les futurs mariés, les catéchumènes, les confirmands, les parents d’enfants qui préparent leur 1</a:t>
            </a:r>
            <a:r>
              <a:rPr lang="fr-FR" baseline="30000" dirty="0"/>
              <a:t>ère</a:t>
            </a:r>
            <a:r>
              <a:rPr lang="fr-FR" dirty="0"/>
              <a:t> communion, </a:t>
            </a:r>
          </a:p>
          <a:p>
            <a:r>
              <a:rPr lang="fr-FR" dirty="0"/>
              <a:t>Les invités des parcours Alpha</a:t>
            </a:r>
          </a:p>
          <a:p>
            <a:r>
              <a:rPr lang="fr-FR" dirty="0"/>
              <a:t>Les parents d’enfants du caté ou de l’aumônerie</a:t>
            </a:r>
          </a:p>
          <a:p>
            <a:r>
              <a:rPr lang="fr-FR" dirty="0"/>
              <a:t>Tous les paroissiens, mais aussi le SDF qui est devant l’église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1358-CD0D-43C7-A7A5-344C29BE15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03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CC22-EDF1-4454-8E9D-08132C51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C69D-3898-4844-836A-010704707F59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7686-2B41-41CC-95EB-ECE87D3C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D3618-213E-459E-94EC-1950D745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20BB-3BE1-432F-9283-1A90D1B264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920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C69B-E413-4AD2-B18B-51FA810A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FC5B-5773-43EF-9DBA-77B72DDE03C5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13F5-FF65-48C4-923E-E22BB417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92A43-CEE1-4560-AE3A-CD325F77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144FB-F230-4183-A29B-04AF0A135C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900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7A5A-69E7-4929-BA19-639D4FD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692D-1E4E-43E4-A49B-D39BDB4899A8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683A9-F28B-4F8F-847D-6088190F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3C676-3967-4C26-A9FA-046B0533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16CE-3AEA-40CD-9A4B-5F4C9026C8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893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306AED-573B-4301-B455-B29B8974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9B7F-187E-4B0F-B1BA-A48C0A01F82D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273BF-B13E-4A1F-9C01-86E1917C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3308A-E316-4068-90A4-8D4FEA68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BBC15-89F0-4ED8-B455-B3901D39EA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8965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24C181-7FE9-4AC8-AF73-D43FC944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260E-5BC7-4C73-B153-155A77B754BE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FBF33AD-1C96-4139-B89F-2182941C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6B6616-2B2E-4E30-9170-82B903E3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BAD89-9DBF-42A0-B6AE-28B1EBA328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663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4B3DD7-506B-4E01-B5B1-C995C628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387D-B650-4234-B63D-987B0C1415AC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DE19AB-23DB-4A3B-B79D-A9DEB987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7FFC9-7418-4E63-8F4A-0131FD64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4CEA1-B5E2-4E68-B0E4-8278443704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321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36612A-FAB1-43DE-ABCC-6B41E975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C50B-54B5-4032-96F6-EF47A5C5963E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161243-8809-42E4-AD58-1CFD4216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72A193-ACEA-4E97-9167-21546FB5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053A1-09C7-4C17-B260-64A274BB36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55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E66BB4-17B4-40F3-B0F4-39757B04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7913-2CD1-45EB-9F85-2D890B7FADAF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BE70BB-ED04-4D3D-A1C7-919C7895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3461AD-1AEA-4E2C-BAAF-15F81724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32AA-5984-4A9D-A485-82C0515481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097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F16EC0-9217-4078-9E85-9AB2C70E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FE99-BDAE-4142-A10D-374A9BB2DF5A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B4B714-4191-4F7D-8F79-F832D2A9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163742-585C-4759-A0CD-6A15819F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F5CC7-591C-4CD4-B935-CDAE918976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9382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6CC9A-E448-46B9-ABFC-C52594D8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5A392-24EB-425F-A04F-6942D7CC8BCB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0AFD-7642-44A3-87A8-F369BDF2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F32A-692B-4177-9737-5329920C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FD3BC-233A-4E2D-A388-11724C9669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09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FB6A-1431-4A12-8DE6-B64270A1D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F428-FB54-4B93-A51C-E649E927B0F6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15C2-A4CF-49D5-B6FA-0277C85D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A323-57D6-4EA4-9880-7717C6413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1962B-99EB-47CB-A313-D2F50470F7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446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02/12/2019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47B8F8-B790-480B-B115-6D1EBF1D10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fr-FR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7C1EEB-AF17-4D77-AC15-A48F9377AB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fr-FR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65F86-BD6D-44E1-BA56-7DD63D4A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02B21A-BB6C-4371-AAA3-3C094D97F3A4}" type="datetimeFigureOut">
              <a:rPr lang="fr-FR"/>
              <a:pPr>
                <a:defRPr/>
              </a:pPr>
              <a:t>02/12/2019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1EA63-E2D1-4FB2-812F-1B9F353C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B7B56-9E71-473B-AF8F-266746686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520E35D-0873-495B-8E0C-630E22847E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760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F305DD3-7350-465A-B362-165947F0D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3816424" cy="3852428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ExtraLight" panose="00000300000000000000" pitchFamily="2" charset="0"/>
              </a:rPr>
              <a:t>de la paroisse Notre-Dame </a:t>
            </a:r>
            <a:b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ExtraLight" panose="00000300000000000000" pitchFamily="2" charset="0"/>
              </a:rPr>
            </a:b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ExtraLight" panose="00000300000000000000" pitchFamily="2" charset="0"/>
              </a:rPr>
              <a:t>du Chêne </a:t>
            </a:r>
            <a:b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ExtraLight" panose="00000300000000000000" pitchFamily="2" charset="0"/>
              </a:rPr>
            </a:b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ExtraLight" panose="00000300000000000000" pitchFamily="2" charset="0"/>
              </a:rPr>
              <a:t>de Viroflay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F305DD3-7350-465A-B362-165947F0DC89}"/>
              </a:ext>
            </a:extLst>
          </p:cNvPr>
          <p:cNvSpPr txBox="1">
            <a:spLocks/>
          </p:cNvSpPr>
          <p:nvPr/>
        </p:nvSpPr>
        <p:spPr>
          <a:xfrm>
            <a:off x="5091929" y="584684"/>
            <a:ext cx="381642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Barlow ExtraLight" panose="00000300000000000000" pitchFamily="2" charset="0"/>
              </a:rPr>
              <a:t>Une initiative missionnaire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51"/>
          <a:stretch/>
        </p:blipFill>
        <p:spPr>
          <a:xfrm>
            <a:off x="179512" y="188640"/>
            <a:ext cx="4829631" cy="2664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0"/>
          <a:stretch/>
        </p:blipFill>
        <p:spPr>
          <a:xfrm>
            <a:off x="4139952" y="2564904"/>
            <a:ext cx="4829631" cy="4121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51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00192" y="476672"/>
            <a:ext cx="27363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fr-FR" sz="2400" dirty="0">
                <a:latin typeface="Barlow Medium" panose="00000600000000000000" pitchFamily="2" charset="0"/>
              </a:rPr>
              <a:t>1 personne pour la </a:t>
            </a:r>
            <a:r>
              <a:rPr lang="fr-FR" sz="2400" dirty="0" err="1">
                <a:latin typeface="Barlow Medium" panose="00000600000000000000" pitchFamily="2" charset="0"/>
              </a:rPr>
              <a:t>comm</a:t>
            </a:r>
            <a:r>
              <a:rPr lang="fr-FR" sz="2400" dirty="0">
                <a:latin typeface="Barlow Medium" panose="00000600000000000000" pitchFamily="2" charset="0"/>
              </a:rPr>
              <a:t>’ (tract, affiches) + feuillet de </a:t>
            </a:r>
            <a:r>
              <a:rPr lang="fr-FR" sz="2400" dirty="0" err="1">
                <a:latin typeface="Barlow Medium" panose="00000600000000000000" pitchFamily="2" charset="0"/>
              </a:rPr>
              <a:t>lectio</a:t>
            </a:r>
            <a:r>
              <a:rPr lang="fr-FR" sz="2400" dirty="0">
                <a:latin typeface="Barlow Medium" panose="00000600000000000000" pitchFamily="2" charset="0"/>
              </a:rPr>
              <a:t> </a:t>
            </a:r>
            <a:r>
              <a:rPr lang="fr-FR" sz="2400" dirty="0" err="1">
                <a:latin typeface="Barlow Medium" panose="00000600000000000000" pitchFamily="2" charset="0"/>
              </a:rPr>
              <a:t>divina</a:t>
            </a:r>
            <a:endParaRPr lang="fr-FR" sz="2400" dirty="0">
              <a:latin typeface="Barlow Medium" panose="00000600000000000000" pitchFamily="2" charset="0"/>
            </a:endParaRPr>
          </a:p>
          <a:p>
            <a:pPr lvl="1" algn="r"/>
            <a:endParaRPr lang="fr-FR" sz="2000" dirty="0">
              <a:latin typeface="Barlow Medium" panose="00000600000000000000" pitchFamily="2" charset="0"/>
            </a:endParaRPr>
          </a:p>
          <a:p>
            <a:pPr lvl="1" algn="r"/>
            <a:r>
              <a:rPr lang="fr-FR" sz="1600" dirty="0">
                <a:solidFill>
                  <a:srgbClr val="FFC000"/>
                </a:solidFill>
                <a:latin typeface="Barlow Medium" panose="00000600000000000000" pitchFamily="2" charset="0"/>
              </a:rPr>
              <a:t>Profil: compétence dans la compréhension des textes, capable de trouver une méditation, de s'adapter au calendrier liturgique, de trouver une illustration de qualité + PAO. </a:t>
            </a:r>
          </a:p>
          <a:p>
            <a:pPr lvl="1" algn="r"/>
            <a:endParaRPr lang="fr-FR" sz="1600" dirty="0">
              <a:solidFill>
                <a:srgbClr val="FFC000"/>
              </a:solidFill>
              <a:latin typeface="Barlow Medium" panose="00000600000000000000" pitchFamily="2" charset="0"/>
            </a:endParaRPr>
          </a:p>
          <a:p>
            <a:pPr lvl="1" algn="r"/>
            <a:r>
              <a:rPr lang="fr-FR" sz="1600" dirty="0">
                <a:solidFill>
                  <a:srgbClr val="FFC000"/>
                </a:solidFill>
                <a:latin typeface="Barlow Medium" panose="00000600000000000000" pitchFamily="2" charset="0"/>
              </a:rPr>
              <a:t>Pas forcément là le jour J, le feuillet peut se préparer quand on a le temps. </a:t>
            </a:r>
            <a:endParaRPr lang="fr-FR" sz="1600" dirty="0">
              <a:latin typeface="Barlow ExtraLight" panose="000003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3692">
            <a:off x="3303378" y="1793263"/>
            <a:ext cx="3229390" cy="45741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21" y="116632"/>
            <a:ext cx="3229390" cy="45834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0050">
            <a:off x="1152894" y="1230537"/>
            <a:ext cx="3335124" cy="46650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0713">
            <a:off x="708583" y="1794442"/>
            <a:ext cx="3273544" cy="45717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95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8473">
            <a:off x="699233" y="989365"/>
            <a:ext cx="3804160" cy="5403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3744">
            <a:off x="2569307" y="247380"/>
            <a:ext cx="4001449" cy="5627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723">
            <a:off x="4459605" y="614966"/>
            <a:ext cx="4025651" cy="5716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70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7C7BF2-406F-414A-915D-512187B77D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45756" cy="64506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8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C:\Users\BB15042\Desktop\00__ARBORESCENCE\KTO\ENGAGEMENTS\Grâce Mat\Grace_Mat\Tract\Grace_Mat_Cover_Site_2018-2019.jpg">
            <a:extLst>
              <a:ext uri="{FF2B5EF4-FFF2-40B4-BE49-F238E27FC236}">
                <a16:creationId xmlns:a16="http://schemas.microsoft.com/office/drawing/2014/main" id="{0DDBF859-6061-4F9B-8771-31E83AD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"/>
            <a:ext cx="9144000" cy="36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>
            <a:extLst>
              <a:ext uri="{FF2B5EF4-FFF2-40B4-BE49-F238E27FC236}">
                <a16:creationId xmlns:a16="http://schemas.microsoft.com/office/drawing/2014/main" id="{435E729A-30BA-4309-B4DB-A1A1D224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056"/>
            <a:ext cx="9144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  <a:cs typeface="Arial" panose="020B0604020202020204" pitchFamily="34" charset="0"/>
              </a:rPr>
              <a:t>Dimanche prochain 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 Medium" panose="00000600000000000000" pitchFamily="2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  <a:cs typeface="Arial" panose="020B0604020202020204" pitchFamily="34" charset="0"/>
              </a:rPr>
              <a:t>Venez nombreux à la Grâce Mat’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  <a:cs typeface="Arial" panose="020B0604020202020204" pitchFamily="34" charset="0"/>
              </a:rPr>
              <a:t>Invitez vos amis et voisins ! (</a:t>
            </a:r>
            <a:r>
              <a:rPr kumimoji="0" lang="fr-FR" altLang="fr-FR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  <a:cs typeface="Arial" panose="020B0604020202020204" pitchFamily="34" charset="0"/>
              </a:rPr>
              <a:t>9h30</a:t>
            </a: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 Medium" panose="00000600000000000000" pitchFamily="2" charset="0"/>
                <a:cs typeface="Arial" panose="020B0604020202020204" pitchFamily="34" charset="0"/>
              </a:rPr>
              <a:t> à la Crypte)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9A5B8-9217-4BE1-9D40-77D8E5A7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5760640"/>
          </a:xfrm>
        </p:spPr>
        <p:txBody>
          <a:bodyPr>
            <a:noAutofit/>
          </a:bodyPr>
          <a:lstStyle/>
          <a:p>
            <a:pPr marL="57150" indent="0" algn="just">
              <a:buNone/>
            </a:pPr>
            <a:r>
              <a:rPr lang="fr-FR" sz="2400" dirty="0">
                <a:latin typeface="Barlow Medium" panose="00000600000000000000" pitchFamily="2" charset="0"/>
              </a:rPr>
              <a:t>1 personne qui coordonne l’organisation et le déroulé de la louange</a:t>
            </a:r>
            <a:r>
              <a:rPr lang="fr-FR" sz="2400" dirty="0">
                <a:latin typeface="Barlow ExtraLight" panose="00000300000000000000" pitchFamily="2" charset="0"/>
              </a:rPr>
              <a:t> (+ qui trouve les musiciens et fait avec eux le choix des chants)</a:t>
            </a:r>
            <a:endParaRPr lang="fr-FR" sz="2400" dirty="0">
              <a:solidFill>
                <a:srgbClr val="FFC000"/>
              </a:solidFill>
              <a:latin typeface="Barlow ExtraLight" panose="00000300000000000000" pitchFamily="2" charset="0"/>
            </a:endParaRPr>
          </a:p>
          <a:p>
            <a:pPr marL="57150" indent="0" algn="just">
              <a:buNone/>
            </a:pPr>
            <a:r>
              <a:rPr lang="fr-FR" sz="2000" dirty="0">
                <a:solidFill>
                  <a:srgbClr val="FFC000"/>
                </a:solidFill>
                <a:latin typeface="Barlow Medium" panose="00000600000000000000" pitchFamily="2" charset="0"/>
              </a:rPr>
              <a:t>Profil: une personne à l’aise avec la prise de parole en public, qui a un bon réseau dans la paroisse ou groupes de prières, ou elle-même musicienne. </a:t>
            </a:r>
          </a:p>
        </p:txBody>
      </p:sp>
      <p:pic>
        <p:nvPicPr>
          <p:cNvPr id="2050" name="Picture 2" descr="https://remeng.rosselcdn.net/sites/default/files/dpistyles_v2/ena_16_9_extra_big/2019/09/12/node_93002/11111441/public/2019/09/12/B9720883731Z.1_20190912172940_000%2BGP3EE29N7.1-0.jpg?itok=1EhCqPf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5"/>
          <a:stretch/>
        </p:blipFill>
        <p:spPr bwMode="auto">
          <a:xfrm>
            <a:off x="0" y="2420888"/>
            <a:ext cx="91430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26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9A5B8-9217-4BE1-9D40-77D8E5A7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1728192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fr-FR" sz="2400" dirty="0">
                <a:latin typeface="Barlow Medium" panose="00000600000000000000" pitchFamily="2" charset="0"/>
              </a:rPr>
              <a:t>1 couple ou une famille pour la mini-Grâce Mat’</a:t>
            </a:r>
          </a:p>
          <a:p>
            <a:pPr marL="114300" indent="0">
              <a:buNone/>
            </a:pPr>
            <a:r>
              <a:rPr lang="fr-FR" sz="2400" dirty="0">
                <a:solidFill>
                  <a:srgbClr val="FFC000"/>
                </a:solidFill>
                <a:latin typeface="Barlow Medium" panose="00000600000000000000" pitchFamily="2" charset="0"/>
              </a:rPr>
              <a:t>Profil: jeunes parents avec enfants. Affinités avec l’éveil à la foi, experts ès bricolage ;-)  - Pouvoir préparer un petit temps spi avec les enfants, + feutres/colle etc. + photocopies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2"/>
          <a:stretch/>
        </p:blipFill>
        <p:spPr>
          <a:xfrm>
            <a:off x="0" y="2348880"/>
            <a:ext cx="9144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4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9A5B8-9217-4BE1-9D40-77D8E5A7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2448272" cy="6336704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fr-FR" sz="2400" dirty="0">
                <a:latin typeface="Barlow Medium" panose="00000600000000000000" pitchFamily="2" charset="0"/>
              </a:rPr>
              <a:t>1 personne pour organiser la garderie des bébés</a:t>
            </a:r>
          </a:p>
          <a:p>
            <a:pPr marL="114300" indent="0">
              <a:buNone/>
            </a:pPr>
            <a:endParaRPr lang="fr-FR" sz="2000" dirty="0">
              <a:solidFill>
                <a:srgbClr val="FFC000"/>
              </a:solidFill>
              <a:latin typeface="Barlow Medium" panose="00000600000000000000" pitchFamily="2" charset="0"/>
            </a:endParaRPr>
          </a:p>
          <a:p>
            <a:pPr marL="114300" indent="0">
              <a:buNone/>
            </a:pPr>
            <a:r>
              <a:rPr lang="fr-FR" sz="2000" dirty="0">
                <a:solidFill>
                  <a:srgbClr val="FFC000"/>
                </a:solidFill>
                <a:latin typeface="Barlow Medium" panose="00000600000000000000" pitchFamily="2" charset="0"/>
              </a:rPr>
              <a:t>Profil: une personne avec un peu de réseau, pour trouver des jeunes de lycée, des guides aînées, des scouts habitués pour le babysitting, à l’aise avec les bébés (présence des futurs baptisé(e)s.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8745"/>
          <a:stretch/>
        </p:blipFill>
        <p:spPr>
          <a:xfrm>
            <a:off x="2699792" y="0"/>
            <a:ext cx="648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4"/>
          <a:stretch/>
        </p:blipFill>
        <p:spPr>
          <a:xfrm>
            <a:off x="12861" y="1556792"/>
            <a:ext cx="9144000" cy="530120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40F73951-64D8-4906-A44D-78DAF2A9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" y="161764"/>
            <a:ext cx="9131139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Enfin, dans l’équipe, il faut…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9A5B8-9217-4BE1-9D40-77D8E5A7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2060848"/>
            <a:ext cx="3491880" cy="792088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fr-FR" sz="3600" dirty="0">
                <a:solidFill>
                  <a:schemeClr val="bg1"/>
                </a:solidFill>
                <a:latin typeface="Barlow Medium" panose="00000600000000000000" pitchFamily="2" charset="0"/>
              </a:rPr>
              <a:t>un prêtre. </a:t>
            </a:r>
            <a:endParaRPr lang="fr-FR" dirty="0">
              <a:solidFill>
                <a:schemeClr val="bg1"/>
              </a:solidFill>
              <a:latin typeface="Barlow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0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9BD5F-E474-47EE-BCC2-041FF62D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260648"/>
            <a:ext cx="5400600" cy="648072"/>
          </a:xfrm>
        </p:spPr>
        <p:txBody>
          <a:bodyPr>
            <a:normAutofit/>
          </a:bodyPr>
          <a:lstStyle/>
          <a:p>
            <a:pPr algn="r"/>
            <a:r>
              <a:rPr lang="fr-FR" sz="3600" dirty="0">
                <a:solidFill>
                  <a:srgbClr val="C00000"/>
                </a:solidFill>
                <a:latin typeface="Barlow Medium" panose="00000600000000000000" pitchFamily="2" charset="0"/>
              </a:rPr>
              <a:t>Quels fruits…?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88AB0-3739-467F-AE50-DBBD4741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5328592" cy="5665847"/>
          </a:xfrm>
        </p:spPr>
        <p:txBody>
          <a:bodyPr>
            <a:noAutofit/>
          </a:bodyPr>
          <a:lstStyle/>
          <a:p>
            <a:pPr algn="just"/>
            <a:r>
              <a:rPr lang="fr-FR" sz="2500" dirty="0">
                <a:latin typeface="Barlow Medium" panose="00000600000000000000" pitchFamily="2" charset="0"/>
              </a:rPr>
              <a:t>Louer plus librement</a:t>
            </a:r>
            <a:r>
              <a:rPr lang="fr-FR" sz="2500" dirty="0">
                <a:latin typeface="Barlow ExtraLight" panose="00000300000000000000" pitchFamily="2" charset="0"/>
              </a:rPr>
              <a:t>, exprimer sa louange en assemblée.</a:t>
            </a:r>
          </a:p>
          <a:p>
            <a:pPr algn="just"/>
            <a:r>
              <a:rPr lang="fr-FR" sz="2500" dirty="0">
                <a:latin typeface="Barlow ExtraLight" panose="00000300000000000000" pitchFamily="2" charset="0"/>
              </a:rPr>
              <a:t>Après avoir médité l’Évangile du jour, </a:t>
            </a:r>
            <a:r>
              <a:rPr lang="fr-FR" sz="2500" dirty="0">
                <a:latin typeface="Barlow Medium" panose="00000600000000000000" pitchFamily="2" charset="0"/>
              </a:rPr>
              <a:t>mieux vivre la liturgie de la parole.</a:t>
            </a:r>
          </a:p>
          <a:p>
            <a:pPr algn="just"/>
            <a:r>
              <a:rPr lang="fr-FR" sz="2500" dirty="0">
                <a:latin typeface="Barlow Medium" panose="00000600000000000000" pitchFamily="2" charset="0"/>
              </a:rPr>
              <a:t>Apprendre à lire, méditer, prier avec la parole de Dieu </a:t>
            </a:r>
            <a:r>
              <a:rPr lang="fr-FR" sz="2500" dirty="0">
                <a:latin typeface="Barlow ExtraLight" panose="00000300000000000000" pitchFamily="2" charset="0"/>
              </a:rPr>
              <a:t>: pouvoir le refaire chez soi (la méthode est expliquée dans le feuillet).</a:t>
            </a:r>
          </a:p>
          <a:p>
            <a:pPr algn="just"/>
            <a:r>
              <a:rPr lang="fr-FR" sz="2500" dirty="0">
                <a:latin typeface="Barlow Medium" panose="00000600000000000000" pitchFamily="2" charset="0"/>
              </a:rPr>
              <a:t>Vivre une grande fraternité</a:t>
            </a:r>
            <a:r>
              <a:rPr lang="fr-FR" sz="2500" dirty="0">
                <a:latin typeface="Barlow ExtraLight" panose="00000300000000000000" pitchFamily="2" charset="0"/>
              </a:rPr>
              <a:t>, plus simple à trouver que lors de la messe ou sur le parvis, surtout pour les personnes seules ou aux périphéries.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36613"/>
          <a:stretch/>
        </p:blipFill>
        <p:spPr>
          <a:xfrm>
            <a:off x="5661098" y="954"/>
            <a:ext cx="3482902" cy="685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A9BD5F-E474-47EE-BCC2-041FF62D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51" y="116632"/>
            <a:ext cx="8229600" cy="57606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Barlow Medium" panose="00000600000000000000" pitchFamily="2" charset="0"/>
              </a:rPr>
              <a:t>Les fruits spécifiques pour les parents de futurs baptisés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88AB0-3739-467F-AE50-DBBD47419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1" y="3212976"/>
            <a:ext cx="8640960" cy="33843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>
                <a:latin typeface="Barlow Medium" panose="00000600000000000000" pitchFamily="2" charset="0"/>
              </a:rPr>
              <a:t>Les buts spécifiques recherchés sont qu'ils rencontrent le Seigneur dans sa Parole et dans leurs frères et sœurs paroissiens</a:t>
            </a:r>
            <a:r>
              <a:rPr lang="fr-FR" sz="1800" dirty="0">
                <a:latin typeface="Barlow ExtraLight" panose="00000300000000000000" pitchFamily="2" charset="0"/>
              </a:rPr>
              <a:t>, et qu'ils fassent l’expérience d’écouter la parole de Dieu et de se poser pour la lire attentivement. </a:t>
            </a:r>
          </a:p>
          <a:p>
            <a:pPr marL="0" indent="0" algn="just">
              <a:buNone/>
            </a:pPr>
            <a:endParaRPr lang="fr-FR" sz="900" dirty="0">
              <a:latin typeface="Barlow Medium" panose="00000600000000000000" pitchFamily="2" charset="0"/>
            </a:endParaRPr>
          </a:p>
          <a:p>
            <a:pPr marL="0" indent="0" algn="just">
              <a:buNone/>
            </a:pPr>
            <a:r>
              <a:rPr lang="fr-FR" sz="1800" dirty="0">
                <a:latin typeface="Barlow Medium" panose="00000600000000000000" pitchFamily="2" charset="0"/>
              </a:rPr>
              <a:t>L’effet est l’expérience d’une manière de lire la Parole de Dieu qui leur sera utile pour mieux choisir les lectures pour le baptême de leur enfant</a:t>
            </a:r>
            <a:r>
              <a:rPr lang="fr-FR" sz="1800" dirty="0">
                <a:latin typeface="Barlow ExtraLight" panose="00000300000000000000" pitchFamily="2" charset="0"/>
              </a:rPr>
              <a:t>. Ils pourront alors choisir un texte qui a touché leur cœur, qui a une signification pour eux, et qui est celui par lequel Dieu leur a parlé personnellement. </a:t>
            </a:r>
          </a:p>
          <a:p>
            <a:pPr marL="0" indent="0" algn="just">
              <a:buNone/>
            </a:pPr>
            <a:endParaRPr lang="fr-FR" sz="900" dirty="0">
              <a:latin typeface="Barlow ExtraLight" panose="00000300000000000000" pitchFamily="2" charset="0"/>
            </a:endParaRPr>
          </a:p>
          <a:p>
            <a:pPr marL="0" indent="0" algn="just">
              <a:buNone/>
            </a:pPr>
            <a:r>
              <a:rPr lang="fr-FR" sz="1800" dirty="0">
                <a:latin typeface="Barlow Medium" panose="00000600000000000000" pitchFamily="2" charset="0"/>
              </a:rPr>
              <a:t>Ils découvrent aussi (ou connaissent déjà !) une assemblée joyeuse et accueillante 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 b="12697"/>
          <a:stretch/>
        </p:blipFill>
        <p:spPr>
          <a:xfrm>
            <a:off x="-37688" y="726394"/>
            <a:ext cx="9180512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D9E87-F183-4873-AE9A-A773FE2E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Origines du projet en 2017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46EA25-8BA2-40B3-87BC-7DBABC32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91264" cy="4525963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Barlow ExtraLight" panose="00000300000000000000" pitchFamily="2" charset="0"/>
              </a:rPr>
              <a:t>Un besoin identifié par « l’équipe baptême », d’offrir davantage aux personnes préparant le baptême de leur enfant (accueil au cœur de la communauté, annonce de l’Évangile).</a:t>
            </a:r>
          </a:p>
          <a:p>
            <a:pPr algn="just"/>
            <a:r>
              <a:rPr lang="fr-FR" dirty="0">
                <a:latin typeface="Barlow ExtraLight" panose="00000300000000000000" pitchFamily="2" charset="0"/>
              </a:rPr>
              <a:t>Un désir du Conseil Pastoral de proposer davantage de temps fraternels ouverts à tous.</a:t>
            </a:r>
          </a:p>
          <a:p>
            <a:pPr algn="just"/>
            <a:r>
              <a:rPr lang="fr-FR" dirty="0">
                <a:latin typeface="Barlow ExtraLight" panose="00000300000000000000" pitchFamily="2" charset="0"/>
              </a:rPr>
              <a:t>Un appel pressant de notre Pape à ouvrir les portes et les cœurs pour la Mission.</a:t>
            </a:r>
          </a:p>
        </p:txBody>
      </p:sp>
    </p:spTree>
    <p:extLst>
      <p:ext uri="{BB962C8B-B14F-4D97-AF65-F5344CB8AC3E}">
        <p14:creationId xmlns:p14="http://schemas.microsoft.com/office/powerpoint/2010/main" val="356755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6" b="1"/>
          <a:stretch/>
        </p:blipFill>
        <p:spPr>
          <a:xfrm>
            <a:off x="0" y="-27384"/>
            <a:ext cx="9144000" cy="68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EA9D3-0F7C-4A91-9FF9-99BFFB39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Objectifs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01C018-6E1C-4694-BBEA-A23CCAC2B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>
                <a:latin typeface="Barlow ExtraLight" panose="00000300000000000000" pitchFamily="2" charset="0"/>
              </a:rPr>
              <a:t>Vivre des temps de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rlow Medium" panose="00000600000000000000" pitchFamily="2" charset="0"/>
              </a:rPr>
              <a:t>rencontres fraternelles</a:t>
            </a:r>
            <a:r>
              <a:rPr lang="fr-FR" dirty="0">
                <a:latin typeface="Barlow ExtraLight" panose="00000300000000000000" pitchFamily="2" charset="0"/>
              </a:rPr>
              <a:t>, où chacun est accueilli, reconnu, nourri, aimé.</a:t>
            </a:r>
          </a:p>
          <a:p>
            <a:r>
              <a:rPr lang="fr-FR" dirty="0">
                <a:latin typeface="Barlow ExtraLight" panose="00000300000000000000" pitchFamily="2" charset="0"/>
              </a:rPr>
              <a:t>Vivre ensemble la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rlow Medium" panose="00000600000000000000" pitchFamily="2" charset="0"/>
              </a:rPr>
              <a:t>louange</a:t>
            </a:r>
            <a:r>
              <a:rPr lang="fr-FR" dirty="0">
                <a:latin typeface="Barlow ExtraLight" panose="00000300000000000000" pitchFamily="2" charset="0"/>
              </a:rPr>
              <a:t> qui ouvre les cœurs et dilate les âmes.</a:t>
            </a:r>
          </a:p>
          <a:p>
            <a:r>
              <a:rPr lang="fr-FR" dirty="0">
                <a:latin typeface="Barlow ExtraLight" panose="00000300000000000000" pitchFamily="2" charset="0"/>
              </a:rPr>
              <a:t>Faire l’expérience simple que la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rlow Medium" panose="00000600000000000000" pitchFamily="2" charset="0"/>
              </a:rPr>
              <a:t>Parole de Dieu </a:t>
            </a:r>
            <a:r>
              <a:rPr lang="fr-FR" dirty="0">
                <a:latin typeface="Barlow ExtraLight" panose="00000300000000000000" pitchFamily="2" charset="0"/>
              </a:rPr>
              <a:t>parle au cœur de chacun de manière unique.</a:t>
            </a:r>
          </a:p>
          <a:p>
            <a:r>
              <a:rPr lang="fr-FR" dirty="0">
                <a:latin typeface="Barlow ExtraLight" panose="00000300000000000000" pitchFamily="2" charset="0"/>
              </a:rPr>
              <a:t>Nourrir l’intelligence par un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arlow Medium" panose="00000600000000000000" pitchFamily="2" charset="0"/>
              </a:rPr>
              <a:t>enseignement</a:t>
            </a:r>
            <a:r>
              <a:rPr lang="fr-FR" dirty="0">
                <a:latin typeface="Barlow Medium" panose="00000600000000000000" pitchFamily="2" charset="0"/>
              </a:rPr>
              <a:t> </a:t>
            </a:r>
            <a:r>
              <a:rPr lang="fr-FR" dirty="0">
                <a:latin typeface="Barlow ExtraLight" panose="00000300000000000000" pitchFamily="2" charset="0"/>
              </a:rPr>
              <a:t>court sur l’Eglise ou la liturgie.</a:t>
            </a:r>
          </a:p>
        </p:txBody>
      </p:sp>
    </p:spTree>
    <p:extLst>
      <p:ext uri="{BB962C8B-B14F-4D97-AF65-F5344CB8AC3E}">
        <p14:creationId xmlns:p14="http://schemas.microsoft.com/office/powerpoint/2010/main" val="378817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19AF-079A-42D2-BDE9-1312E76C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Qui est invité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33DA2-9F74-4676-AABC-A61B2ECD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Autofit/>
          </a:bodyPr>
          <a:lstStyle/>
          <a:p>
            <a:r>
              <a:rPr lang="fr-FR" sz="2400" dirty="0">
                <a:latin typeface="Barlow Medium" panose="00000600000000000000" pitchFamily="2" charset="0"/>
              </a:rPr>
              <a:t>Tout le monde</a:t>
            </a:r>
            <a:r>
              <a:rPr lang="fr-FR" sz="2400" dirty="0">
                <a:latin typeface="Barlow ExtraLight" panose="00000300000000000000" pitchFamily="2" charset="0"/>
              </a:rPr>
              <a:t> ! Chacun ! et en particulier… </a:t>
            </a:r>
          </a:p>
          <a:p>
            <a:pPr lvl="0"/>
            <a:r>
              <a:rPr lang="fr-FR" sz="2400" dirty="0">
                <a:latin typeface="Barlow ExtraLight" panose="00000300000000000000" pitchFamily="2" charset="0"/>
              </a:rPr>
              <a:t>Ceux qui voudraient </a:t>
            </a:r>
            <a:r>
              <a:rPr lang="fr-FR" sz="2400" dirty="0">
                <a:latin typeface="Barlow Medium" panose="00000600000000000000" pitchFamily="2" charset="0"/>
              </a:rPr>
              <a:t>mieux connaître Dieu ou se rapprocher de l’Eglise</a:t>
            </a:r>
            <a:r>
              <a:rPr lang="fr-FR" sz="2400" dirty="0">
                <a:latin typeface="Barlow ExtraLight" panose="00000300000000000000" pitchFamily="2" charset="0"/>
              </a:rPr>
              <a:t> ; les invités des parcours </a:t>
            </a:r>
            <a:r>
              <a:rPr lang="fr-FR" sz="2400" dirty="0">
                <a:latin typeface="Barlow Medium" panose="00000600000000000000" pitchFamily="2" charset="0"/>
              </a:rPr>
              <a:t>Alpha</a:t>
            </a:r>
            <a:r>
              <a:rPr lang="fr-FR" sz="2400" dirty="0">
                <a:latin typeface="Barlow ExtraLight" panose="00000300000000000000" pitchFamily="2" charset="0"/>
              </a:rPr>
              <a:t>, nos </a:t>
            </a:r>
            <a:r>
              <a:rPr lang="fr-FR" sz="2400" dirty="0">
                <a:latin typeface="Barlow Medium" panose="00000600000000000000" pitchFamily="2" charset="0"/>
              </a:rPr>
              <a:t>voisins</a:t>
            </a:r>
            <a:r>
              <a:rPr lang="fr-FR" sz="2400" dirty="0">
                <a:latin typeface="Barlow ExtraLight" panose="00000300000000000000" pitchFamily="2" charset="0"/>
              </a:rPr>
              <a:t> plus ou moins proches de la paroisse;</a:t>
            </a:r>
          </a:p>
          <a:p>
            <a:pPr lvl="0"/>
            <a:r>
              <a:rPr lang="fr-FR" sz="2400" dirty="0">
                <a:latin typeface="Barlow ExtraLight" panose="00000300000000000000" pitchFamily="2" charset="0"/>
              </a:rPr>
              <a:t>Ceux qui ont une activité </a:t>
            </a:r>
            <a:r>
              <a:rPr lang="fr-FR" sz="2400" dirty="0">
                <a:latin typeface="Barlow Medium" panose="00000600000000000000" pitchFamily="2" charset="0"/>
              </a:rPr>
              <a:t>dans la paroisse </a:t>
            </a:r>
            <a:r>
              <a:rPr lang="fr-FR" sz="2400" dirty="0">
                <a:latin typeface="Barlow ExtraLight" panose="00000300000000000000" pitchFamily="2" charset="0"/>
              </a:rPr>
              <a:t>: </a:t>
            </a:r>
            <a:r>
              <a:rPr lang="fr-FR" sz="2400" dirty="0">
                <a:latin typeface="Barlow Medium" panose="00000600000000000000" pitchFamily="2" charset="0"/>
              </a:rPr>
              <a:t>familles ayant des enfants à l’éveil à la foi, au catéchisme ou à l’aumônerie</a:t>
            </a:r>
            <a:r>
              <a:rPr lang="fr-FR" sz="2400" dirty="0">
                <a:latin typeface="Barlow ExtraLight" panose="00000300000000000000" pitchFamily="2" charset="0"/>
              </a:rPr>
              <a:t> ; ceux qui préparent un </a:t>
            </a:r>
            <a:r>
              <a:rPr lang="fr-FR" sz="2400" dirty="0">
                <a:latin typeface="Barlow Medium" panose="00000600000000000000" pitchFamily="2" charset="0"/>
              </a:rPr>
              <a:t>sacrement</a:t>
            </a:r>
            <a:r>
              <a:rPr lang="fr-FR" sz="2400" dirty="0">
                <a:latin typeface="Barlow ExtraLight" panose="00000300000000000000" pitchFamily="2" charset="0"/>
              </a:rPr>
              <a:t> et leur famille : baptême, confirmation, mariage…</a:t>
            </a:r>
          </a:p>
          <a:p>
            <a:pPr lvl="0"/>
            <a:r>
              <a:rPr lang="fr-FR" sz="2400" dirty="0">
                <a:latin typeface="Barlow ExtraLight" panose="00000300000000000000" pitchFamily="2" charset="0"/>
              </a:rPr>
              <a:t>Ceux qui </a:t>
            </a:r>
            <a:r>
              <a:rPr lang="fr-FR" sz="2400" dirty="0">
                <a:latin typeface="Barlow Medium" panose="00000600000000000000" pitchFamily="2" charset="0"/>
              </a:rPr>
              <a:t>aiment louer et méditer la Parole</a:t>
            </a:r>
            <a:r>
              <a:rPr lang="fr-FR" sz="2400" dirty="0">
                <a:latin typeface="Barlow ExtraLight" panose="00000300000000000000" pitchFamily="2" charset="0"/>
              </a:rPr>
              <a:t>… et ceux qui </a:t>
            </a:r>
            <a:r>
              <a:rPr lang="fr-FR" sz="2400" dirty="0">
                <a:latin typeface="Barlow Medium" panose="00000600000000000000" pitchFamily="2" charset="0"/>
              </a:rPr>
              <a:t>désirent en faire l’expérience</a:t>
            </a:r>
            <a:r>
              <a:rPr lang="fr-FR" sz="2400" dirty="0">
                <a:latin typeface="Barlow ExtraLight" panose="00000300000000000000" pitchFamily="2" charset="0"/>
              </a:rPr>
              <a:t>;</a:t>
            </a:r>
          </a:p>
          <a:p>
            <a:pPr lvl="0"/>
            <a:r>
              <a:rPr lang="fr-FR" sz="2400" dirty="0">
                <a:latin typeface="Barlow Medium" panose="00000600000000000000" pitchFamily="2" charset="0"/>
              </a:rPr>
              <a:t>Ceux qui se sentent seuls sur le parvis</a:t>
            </a:r>
            <a:r>
              <a:rPr lang="fr-FR" sz="2400" dirty="0">
                <a:latin typeface="Barlow ExtraLight" panose="00000300000000000000" pitchFamily="2" charset="0"/>
              </a:rPr>
              <a:t> ou ont besoin d’</a:t>
            </a:r>
            <a:r>
              <a:rPr lang="fr-FR" sz="2400" dirty="0">
                <a:latin typeface="Barlow Medium" panose="00000600000000000000" pitchFamily="2" charset="0"/>
              </a:rPr>
              <a:t>être accueillis</a:t>
            </a:r>
            <a:r>
              <a:rPr lang="fr-FR" sz="2400" dirty="0">
                <a:latin typeface="Barlow ExtraLight" panose="00000300000000000000" pitchFamily="2" charset="0"/>
              </a:rPr>
              <a:t>, et ceux qui ont envie d’</a:t>
            </a:r>
            <a:r>
              <a:rPr lang="fr-FR" sz="2400" dirty="0">
                <a:latin typeface="Barlow Medium" panose="00000600000000000000" pitchFamily="2" charset="0"/>
              </a:rPr>
              <a:t>accueillir</a:t>
            </a:r>
            <a:r>
              <a:rPr lang="fr-FR" sz="2400" dirty="0">
                <a:latin typeface="Barlow ExtraLight" panose="000003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68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6071B-040E-459E-BDBA-51BAAA76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74638"/>
            <a:ext cx="3528392" cy="151216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Pour quoi </a:t>
            </a:r>
            <a:b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</a:br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faire ?</a:t>
            </a:r>
            <a:b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</a:br>
            <a:r>
              <a:rPr lang="fr-FR" sz="1600" dirty="0">
                <a:solidFill>
                  <a:schemeClr val="tx2"/>
                </a:solidFill>
                <a:latin typeface="Barlow Medium" panose="00000600000000000000" pitchFamily="2" charset="0"/>
              </a:rPr>
              <a:t>(</a:t>
            </a:r>
            <a:r>
              <a:rPr lang="fr-FR" sz="1600" dirty="0" err="1">
                <a:solidFill>
                  <a:schemeClr val="tx2"/>
                </a:solidFill>
                <a:latin typeface="Barlow Medium" panose="00000600000000000000" pitchFamily="2" charset="0"/>
              </a:rPr>
              <a:t>1x</a:t>
            </a:r>
            <a:r>
              <a:rPr lang="fr-FR" sz="1600" dirty="0">
                <a:solidFill>
                  <a:schemeClr val="tx2"/>
                </a:solidFill>
                <a:latin typeface="Barlow Medium" panose="00000600000000000000" pitchFamily="2" charset="0"/>
              </a:rPr>
              <a:t>/mois – le dimanche matin </a:t>
            </a:r>
            <a:r>
              <a:rPr lang="fr-FR" sz="1600" dirty="0" err="1">
                <a:solidFill>
                  <a:schemeClr val="tx2"/>
                </a:solidFill>
                <a:latin typeface="Barlow Medium" panose="00000600000000000000" pitchFamily="2" charset="0"/>
              </a:rPr>
              <a:t>9h30-10h55</a:t>
            </a:r>
            <a:r>
              <a:rPr lang="fr-FR" sz="1600" dirty="0">
                <a:solidFill>
                  <a:schemeClr val="tx2"/>
                </a:solidFill>
                <a:latin typeface="Barlow Medium" panose="00000600000000000000" pitchFamily="2" charset="0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A6E05-0CC1-4B69-B621-FFCE4B94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4258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>
                <a:latin typeface="Barlow Medium" panose="00000600000000000000" pitchFamily="2" charset="0"/>
              </a:rPr>
              <a:t>Un temps d’accueil et de rencontre (20’)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Autour d’un beau buffet; café ou thé, jus de fruits, viennoiseries;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On cherche à aller vers ceux que l’on ne connait pas, à les accueillir avec joie;</a:t>
            </a:r>
          </a:p>
          <a:p>
            <a:pPr algn="just"/>
            <a:r>
              <a:rPr lang="fr-FR" dirty="0">
                <a:latin typeface="Barlow Medium" panose="00000600000000000000" pitchFamily="2" charset="0"/>
              </a:rPr>
              <a:t>Un temps de louange tous ensemble (25’)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Une belle icône, une Croix, des bougies, des fleurs;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On chante et on danse, on loue spontanément;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On invoque l’Esprit Saint, puis le prêtre bénit les enfants avant leur départ en petits groupes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5" y="476672"/>
            <a:ext cx="2061649" cy="1374433"/>
          </a:xfrm>
          <a:prstGeom prst="rect">
            <a:avLst/>
          </a:prstGeom>
        </p:spPr>
      </p:pic>
      <p:pic>
        <p:nvPicPr>
          <p:cNvPr id="5" name="Picture 2" descr="https://remeng.rosselcdn.net/sites/default/files/dpistyles_v2/ena_16_9_extra_big/2019/09/12/node_93002/11111441/public/2019/09/12/B9720883731Z.1_20190912172940_000%2BGP3EE29N7.1-0.jpg?itok=1EhCqPf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" b="12925"/>
          <a:stretch/>
        </p:blipFill>
        <p:spPr bwMode="auto">
          <a:xfrm rot="696311">
            <a:off x="5991114" y="533132"/>
            <a:ext cx="2849855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434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C83E0-E578-494E-8A9D-638C9ADF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Et encore…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BD50C-D99F-476F-BA53-1046197FE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Medium" panose="00000600000000000000" pitchFamily="2" charset="0"/>
              </a:rPr>
              <a:t>Un temps de </a:t>
            </a:r>
            <a:r>
              <a:rPr lang="fr-FR" i="1" dirty="0">
                <a:latin typeface="Barlow Medium" panose="00000600000000000000" pitchFamily="2" charset="0"/>
              </a:rPr>
              <a:t>lectio </a:t>
            </a:r>
            <a:r>
              <a:rPr lang="fr-FR" i="1" dirty="0" err="1">
                <a:latin typeface="Barlow Medium" panose="00000600000000000000" pitchFamily="2" charset="0"/>
              </a:rPr>
              <a:t>divina</a:t>
            </a:r>
            <a:r>
              <a:rPr lang="fr-FR" i="1" dirty="0">
                <a:latin typeface="Barlow Medium" panose="00000600000000000000" pitchFamily="2" charset="0"/>
              </a:rPr>
              <a:t> </a:t>
            </a:r>
            <a:r>
              <a:rPr lang="fr-FR" dirty="0">
                <a:latin typeface="Barlow Medium" panose="00000600000000000000" pitchFamily="2" charset="0"/>
              </a:rPr>
              <a:t>(25’) 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En petits groupes de 6 à 8 devant une icône;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Lecture de l’Evangile du jour avec courte présentation du contexte par le prêtre;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Après une nouvelle lecture, temps de méditation silencieuse puis partage de ce qui m’a touché : « en quoi Dieu m’a parlé »;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Prière personnelle : « ce que j’ai envie de dire à Dieu ».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dirty="0">
                <a:latin typeface="Barlow Medium" panose="00000600000000000000" pitchFamily="2" charset="0"/>
              </a:rPr>
              <a:t>Un </a:t>
            </a:r>
            <a:r>
              <a:rPr lang="fr-FR" u="sng" dirty="0">
                <a:latin typeface="Barlow Medium" panose="00000600000000000000" pitchFamily="2" charset="0"/>
              </a:rPr>
              <a:t>court</a:t>
            </a:r>
            <a:r>
              <a:rPr lang="fr-FR" dirty="0">
                <a:latin typeface="Barlow Medium" panose="00000600000000000000" pitchFamily="2" charset="0"/>
              </a:rPr>
              <a:t> enseignement sur un point particulier de la liturgie, un symbole dans l’Église, … (5’).</a:t>
            </a:r>
          </a:p>
          <a:p>
            <a:pPr marL="0" indent="0" algn="just">
              <a:buNone/>
            </a:pPr>
            <a:endParaRPr lang="fr-FR" dirty="0">
              <a:latin typeface="Barlow Medium" panose="00000600000000000000" pitchFamily="2" charset="0"/>
            </a:endParaRPr>
          </a:p>
          <a:p>
            <a:pPr marL="0" indent="0" algn="just">
              <a:buNone/>
            </a:pPr>
            <a:r>
              <a:rPr lang="fr-FR" dirty="0">
                <a:latin typeface="Barlow Medium" panose="00000600000000000000" pitchFamily="2" charset="0"/>
              </a:rPr>
              <a:t>La messe vient juste après la Grâce Mat’ pour ceux qui désirent y aller.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824">
            <a:off x="6157520" y="514296"/>
            <a:ext cx="2570979" cy="17139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53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C83E0-E578-494E-8A9D-638C9ADF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La Mini Grâce Mat’</a:t>
            </a:r>
            <a:b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</a:br>
            <a:r>
              <a:rPr lang="fr-FR" sz="2200" dirty="0">
                <a:latin typeface="Barlow Medium" panose="00000600000000000000" pitchFamily="2" charset="0"/>
              </a:rPr>
              <a:t>Pendant la </a:t>
            </a:r>
            <a:r>
              <a:rPr lang="fr-FR" sz="2200" dirty="0" err="1">
                <a:latin typeface="Barlow Medium" panose="00000600000000000000" pitchFamily="2" charset="0"/>
              </a:rPr>
              <a:t>Lectio</a:t>
            </a:r>
            <a:r>
              <a:rPr lang="fr-FR" sz="2200" dirty="0">
                <a:latin typeface="Barlow Medium" panose="00000600000000000000" pitchFamily="2" charset="0"/>
              </a:rPr>
              <a:t> Divina des adultes</a:t>
            </a:r>
            <a:endParaRPr lang="fr-FR" sz="2200" dirty="0">
              <a:solidFill>
                <a:schemeClr val="tx2"/>
              </a:solidFill>
              <a:latin typeface="Barlow Medium" panose="00000600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9BD50C-D99F-476F-BA53-1046197FE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80958"/>
            <a:ext cx="864096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>
                <a:latin typeface="Barlow Medium" panose="00000600000000000000" pitchFamily="2" charset="0"/>
              </a:rPr>
              <a:t>Les 4-10 ans vivent la Mini Grâce Mat’, </a:t>
            </a:r>
          </a:p>
          <a:p>
            <a:pPr marL="0" indent="0" algn="ctr">
              <a:buNone/>
            </a:pPr>
            <a:r>
              <a:rPr lang="fr-FR" dirty="0">
                <a:latin typeface="Barlow Medium" panose="00000600000000000000" pitchFamily="2" charset="0"/>
              </a:rPr>
              <a:t>envoyés à la fin de la louange après avoir été bénis. </a:t>
            </a:r>
          </a:p>
          <a:p>
            <a:pPr marL="0" indent="0">
              <a:buNone/>
            </a:pPr>
            <a:endParaRPr lang="fr-FR" dirty="0">
              <a:latin typeface="Barlow ExtraLight" panose="000003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Enfants d'âges différents. Tranche d'âges plus large que le catéchisme, entraide.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Certains pratiquants, d'autres non. Enjeu de mixité et de témoignage entre enfants.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Rencontre avec le prêtre.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Chants </a:t>
            </a:r>
            <a:r>
              <a:rPr lang="fr-FR" dirty="0" err="1">
                <a:latin typeface="Barlow ExtraLight" panose="00000300000000000000" pitchFamily="2" charset="0"/>
              </a:rPr>
              <a:t>gestués</a:t>
            </a:r>
            <a:r>
              <a:rPr lang="fr-FR" dirty="0">
                <a:latin typeface="Barlow ExtraLight" panose="00000300000000000000" pitchFamily="2" charset="0"/>
              </a:rPr>
              <a:t>, bricolage, petite catéchèse.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Repartir avec son bricolage.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Barlow ExtraLight" panose="00000300000000000000" pitchFamily="2" charset="0"/>
              </a:rPr>
              <a:t>Découvrir d'autres manières de prier (dizaine de</a:t>
            </a:r>
            <a:br>
              <a:rPr lang="fr-FR" dirty="0">
                <a:latin typeface="Barlow ExtraLight" panose="00000300000000000000" pitchFamily="2" charset="0"/>
              </a:rPr>
            </a:br>
            <a:r>
              <a:rPr lang="fr-FR" dirty="0">
                <a:latin typeface="Barlow ExtraLight" panose="00000300000000000000" pitchFamily="2" charset="0"/>
              </a:rPr>
              <a:t> chapelet, nouveaux chants, dé des bénédicités, etc.)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r="10626"/>
          <a:stretch/>
        </p:blipFill>
        <p:spPr>
          <a:xfrm rot="20742310">
            <a:off x="476020" y="296065"/>
            <a:ext cx="1663673" cy="16766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" r="40550"/>
          <a:stretch/>
        </p:blipFill>
        <p:spPr>
          <a:xfrm>
            <a:off x="7308304" y="4543939"/>
            <a:ext cx="1475227" cy="15319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17450" r="15394" b="29001"/>
          <a:stretch/>
        </p:blipFill>
        <p:spPr>
          <a:xfrm rot="509936">
            <a:off x="7219765" y="315463"/>
            <a:ext cx="1561174" cy="1730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6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73951-64D8-4906-A44D-78DAF2A9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Concrètement il faut prévoir…</a:t>
            </a:r>
            <a:b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</a:br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(matériellement)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9A5B8-9217-4BE1-9D40-77D8E5A7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97152"/>
          </a:xfrm>
        </p:spPr>
        <p:txBody>
          <a:bodyPr>
            <a:noAutofit/>
          </a:bodyPr>
          <a:lstStyle/>
          <a:p>
            <a:r>
              <a:rPr lang="fr-FR" sz="2300" dirty="0">
                <a:latin typeface="Barlow Medium" panose="00000600000000000000" pitchFamily="2" charset="0"/>
              </a:rPr>
              <a:t>Un lieu accueillant </a:t>
            </a:r>
          </a:p>
          <a:p>
            <a:r>
              <a:rPr lang="fr-FR" sz="2300" dirty="0">
                <a:latin typeface="Barlow Medium" panose="00000600000000000000" pitchFamily="2" charset="0"/>
              </a:rPr>
              <a:t>Une belle déco </a:t>
            </a:r>
            <a:r>
              <a:rPr lang="fr-FR" sz="2300" dirty="0">
                <a:latin typeface="Barlow ExtraLight" panose="00000300000000000000" pitchFamily="2" charset="0"/>
              </a:rPr>
              <a:t>(buffet, lieu de louange, coins de lectio)</a:t>
            </a:r>
          </a:p>
          <a:p>
            <a:r>
              <a:rPr lang="fr-FR" sz="2300" dirty="0">
                <a:latin typeface="Barlow Medium" panose="00000600000000000000" pitchFamily="2" charset="0"/>
              </a:rPr>
              <a:t>Un buffet réjouissant </a:t>
            </a:r>
            <a:r>
              <a:rPr lang="fr-FR" sz="2300" dirty="0">
                <a:latin typeface="Barlow ExtraLight" panose="00000300000000000000" pitchFamily="2" charset="0"/>
              </a:rPr>
              <a:t>(corbeilles de viennoiseries, plateaux de tasses de café/thé, verres de jus de fruits, sucre, touillettes)</a:t>
            </a:r>
          </a:p>
          <a:p>
            <a:r>
              <a:rPr lang="fr-FR" sz="2300" dirty="0">
                <a:latin typeface="Barlow Medium" panose="00000600000000000000" pitchFamily="2" charset="0"/>
              </a:rPr>
              <a:t>Une belle louange </a:t>
            </a:r>
            <a:r>
              <a:rPr lang="fr-FR" sz="2300" dirty="0">
                <a:latin typeface="Barlow ExtraLight" panose="00000300000000000000" pitchFamily="2" charset="0"/>
              </a:rPr>
              <a:t>(choix des chants, musiciens, animateur, diaporama) </a:t>
            </a:r>
            <a:r>
              <a:rPr lang="fr-FR" sz="2300" i="1" dirty="0">
                <a:latin typeface="Barlow ExtraLight" panose="00000300000000000000" pitchFamily="2" charset="0"/>
              </a:rPr>
              <a:t>-&gt; Vidéoprojecteur + grande icône/croix, bougies</a:t>
            </a:r>
          </a:p>
          <a:p>
            <a:r>
              <a:rPr lang="fr-FR" sz="2300" dirty="0">
                <a:latin typeface="Barlow Medium" panose="00000600000000000000" pitchFamily="2" charset="0"/>
              </a:rPr>
              <a:t>Un livret pour la lectio </a:t>
            </a:r>
            <a:r>
              <a:rPr lang="fr-FR" sz="2300" dirty="0">
                <a:latin typeface="Barlow ExtraLight" panose="00000300000000000000" pitchFamily="2" charset="0"/>
              </a:rPr>
              <a:t>(Evangile du jour illustré d’une belle icône, page de notes, méditation d’un père de l’Église, d’un pape, …) </a:t>
            </a:r>
            <a:r>
              <a:rPr lang="fr-FR" sz="2300" i="1" dirty="0">
                <a:latin typeface="Barlow ExtraLight" panose="00000300000000000000" pitchFamily="2" charset="0"/>
              </a:rPr>
              <a:t>-&gt; 80 photocopies</a:t>
            </a:r>
          </a:p>
          <a:p>
            <a:r>
              <a:rPr lang="fr-FR" sz="2300" dirty="0">
                <a:latin typeface="Barlow Medium" panose="00000600000000000000" pitchFamily="2" charset="0"/>
              </a:rPr>
              <a:t>Une mini Grâce Mat’ pour les 4 à 10 ans </a:t>
            </a:r>
            <a:r>
              <a:rPr lang="fr-FR" sz="2300" dirty="0">
                <a:latin typeface="Barlow ExtraLight" panose="00000300000000000000" pitchFamily="2" charset="0"/>
              </a:rPr>
              <a:t>(chant, enseignement adapté, Evangile </a:t>
            </a:r>
            <a:r>
              <a:rPr lang="fr-FR" sz="2300" dirty="0" err="1">
                <a:latin typeface="Barlow ExtraLight" panose="00000300000000000000" pitchFamily="2" charset="0"/>
              </a:rPr>
              <a:t>gestué</a:t>
            </a:r>
            <a:r>
              <a:rPr lang="fr-FR" sz="2300" dirty="0">
                <a:latin typeface="Barlow ExtraLight" panose="00000300000000000000" pitchFamily="2" charset="0"/>
              </a:rPr>
              <a:t>, bricolages, …) </a:t>
            </a:r>
            <a:r>
              <a:rPr lang="fr-FR" sz="2300" i="1" dirty="0">
                <a:latin typeface="Barlow ExtraLight" panose="00000300000000000000" pitchFamily="2" charset="0"/>
              </a:rPr>
              <a:t>-&gt; matériel adapté</a:t>
            </a:r>
          </a:p>
          <a:p>
            <a:r>
              <a:rPr lang="fr-FR" sz="2300" dirty="0">
                <a:latin typeface="Barlow Medium" panose="00000600000000000000" pitchFamily="2" charset="0"/>
              </a:rPr>
              <a:t>Une garderie pour les bébés jusqu’à 3 ans</a:t>
            </a:r>
          </a:p>
        </p:txBody>
      </p:sp>
    </p:spTree>
    <p:extLst>
      <p:ext uri="{BB962C8B-B14F-4D97-AF65-F5344CB8AC3E}">
        <p14:creationId xmlns:p14="http://schemas.microsoft.com/office/powerpoint/2010/main" val="174429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73951-64D8-4906-A44D-78DAF2A9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Concrètement il faut prévoir…</a:t>
            </a:r>
            <a:b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</a:br>
            <a:r>
              <a:rPr lang="fr-FR" dirty="0">
                <a:solidFill>
                  <a:schemeClr val="tx2"/>
                </a:solidFill>
                <a:latin typeface="Barlow Medium" panose="00000600000000000000" pitchFamily="2" charset="0"/>
              </a:rPr>
              <a:t>(humainement)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9A5B8-9217-4BE1-9D40-77D8E5A75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>
                <a:latin typeface="Barlow Medium" panose="00000600000000000000" pitchFamily="2" charset="0"/>
              </a:rPr>
              <a:t>Une équipe de 5-6 personnes</a:t>
            </a:r>
          </a:p>
          <a:p>
            <a:endParaRPr lang="fr-FR" sz="2400" dirty="0">
              <a:latin typeface="Barlow ExtraLight" panose="000003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91" y="2353742"/>
            <a:ext cx="5302009" cy="3534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780928"/>
            <a:ext cx="41160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dirty="0">
                <a:latin typeface="Barlow Medium" panose="00000600000000000000" pitchFamily="2" charset="0"/>
              </a:rPr>
              <a:t>1 ou 2 personnes pour le café-croissant / installation du dimanche matin</a:t>
            </a:r>
            <a:r>
              <a:rPr lang="fr-FR" sz="2000" dirty="0">
                <a:latin typeface="Barlow ExtraLight" panose="00000300000000000000" pitchFamily="2" charset="0"/>
              </a:rPr>
              <a:t> : prévoir les quantités, faire les courses, être présents en avance pour installer, faire chauffer l’eau + thermos</a:t>
            </a:r>
          </a:p>
          <a:p>
            <a:pPr lvl="1"/>
            <a:endParaRPr lang="fr-FR" sz="2000" dirty="0">
              <a:latin typeface="Barlow ExtraLight" panose="00000300000000000000" pitchFamily="2" charset="0"/>
            </a:endParaRPr>
          </a:p>
          <a:p>
            <a:pPr lvl="1"/>
            <a:r>
              <a:rPr lang="fr-FR" sz="1600" dirty="0">
                <a:solidFill>
                  <a:srgbClr val="FFC000"/>
                </a:solidFill>
                <a:latin typeface="Barlow Medium" panose="00000600000000000000" pitchFamily="2" charset="0"/>
              </a:rPr>
              <a:t>Profil: être flexible sur le temps du dimanche matin (pas d’enfants en bas âge)</a:t>
            </a:r>
          </a:p>
          <a:p>
            <a:pPr lvl="2"/>
            <a:endParaRPr lang="fr-FR" sz="1600" dirty="0">
              <a:latin typeface="Barlow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44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995</Words>
  <Application>Microsoft Office PowerPoint</Application>
  <PresentationFormat>Affichage à l'écran (4:3)</PresentationFormat>
  <Paragraphs>98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Barlow ExtraLight</vt:lpstr>
      <vt:lpstr>Barlow Medium</vt:lpstr>
      <vt:lpstr>Calibri</vt:lpstr>
      <vt:lpstr>Wingdings</vt:lpstr>
      <vt:lpstr>Thème Office</vt:lpstr>
      <vt:lpstr>Office Theme</vt:lpstr>
      <vt:lpstr>Présentation PowerPoint</vt:lpstr>
      <vt:lpstr>Origines du projet en 2017</vt:lpstr>
      <vt:lpstr>Objectifs du projet</vt:lpstr>
      <vt:lpstr>Qui est invité ?</vt:lpstr>
      <vt:lpstr>Pour quoi  faire ? (1x/mois – le dimanche matin 9h30-10h55)</vt:lpstr>
      <vt:lpstr>Et encore…</vt:lpstr>
      <vt:lpstr>La Mini Grâce Mat’ Pendant la Lectio Divina des adultes</vt:lpstr>
      <vt:lpstr>Concrètement il faut prévoir… (matériellement)</vt:lpstr>
      <vt:lpstr>Concrètement il faut prévoir… (humainement)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Enfin, dans l’équipe, il faut…</vt:lpstr>
      <vt:lpstr>Quels fruits…?</vt:lpstr>
      <vt:lpstr>Les fruits spécifiques pour les parents de futurs baptisés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Grâce Mat’</dc:title>
  <dc:creator>Isabelle</dc:creator>
  <cp:lastModifiedBy>Leroy Marie-Céline</cp:lastModifiedBy>
  <cp:revision>100</cp:revision>
  <dcterms:created xsi:type="dcterms:W3CDTF">2019-11-22T17:36:15Z</dcterms:created>
  <dcterms:modified xsi:type="dcterms:W3CDTF">2019-12-02T11:21:23Z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